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761163" cy="99425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29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0C7398-FEF1-4027-8270-AA3A8FEF07F6}" type="datetimeFigureOut">
              <a:rPr lang="zh-TW" altLang="en-US" smtClean="0"/>
              <a:t>2011/12/23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978807-E426-4CBB-86F1-650E5801685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D3C26-0AA8-4379-8F96-BBF2BD535524}" type="datetimeFigureOut">
              <a:rPr lang="zh-TW" altLang="en-US" smtClean="0"/>
              <a:t>2011/12/22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E1B61-F675-4602-B3D7-CEC1CD89157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D3C26-0AA8-4379-8F96-BBF2BD535524}" type="datetimeFigureOut">
              <a:rPr lang="zh-TW" altLang="en-US" smtClean="0"/>
              <a:t>2011/12/22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E1B61-F675-4602-B3D7-CEC1CD89157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D3C26-0AA8-4379-8F96-BBF2BD535524}" type="datetimeFigureOut">
              <a:rPr lang="zh-TW" altLang="en-US" smtClean="0"/>
              <a:t>2011/12/22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E1B61-F675-4602-B3D7-CEC1CD89157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D3C26-0AA8-4379-8F96-BBF2BD535524}" type="datetimeFigureOut">
              <a:rPr lang="zh-TW" altLang="en-US" smtClean="0"/>
              <a:t>2011/12/22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E1B61-F675-4602-B3D7-CEC1CD89157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D3C26-0AA8-4379-8F96-BBF2BD535524}" type="datetimeFigureOut">
              <a:rPr lang="zh-TW" altLang="en-US" smtClean="0"/>
              <a:t>2011/12/22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E1B61-F675-4602-B3D7-CEC1CD89157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D3C26-0AA8-4379-8F96-BBF2BD535524}" type="datetimeFigureOut">
              <a:rPr lang="zh-TW" altLang="en-US" smtClean="0"/>
              <a:t>2011/12/22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E1B61-F675-4602-B3D7-CEC1CD89157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D3C26-0AA8-4379-8F96-BBF2BD535524}" type="datetimeFigureOut">
              <a:rPr lang="zh-TW" altLang="en-US" smtClean="0"/>
              <a:t>2011/12/22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E1B61-F675-4602-B3D7-CEC1CD89157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D3C26-0AA8-4379-8F96-BBF2BD535524}" type="datetimeFigureOut">
              <a:rPr lang="zh-TW" altLang="en-US" smtClean="0"/>
              <a:t>2011/12/22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E1B61-F675-4602-B3D7-CEC1CD89157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D3C26-0AA8-4379-8F96-BBF2BD535524}" type="datetimeFigureOut">
              <a:rPr lang="zh-TW" altLang="en-US" smtClean="0"/>
              <a:t>2011/12/22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E1B61-F675-4602-B3D7-CEC1CD89157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D3C26-0AA8-4379-8F96-BBF2BD535524}" type="datetimeFigureOut">
              <a:rPr lang="zh-TW" altLang="en-US" smtClean="0"/>
              <a:t>2011/12/22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E1B61-F675-4602-B3D7-CEC1CD89157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D3C26-0AA8-4379-8F96-BBF2BD535524}" type="datetimeFigureOut">
              <a:rPr lang="zh-TW" altLang="en-US" smtClean="0"/>
              <a:t>2011/12/22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E1B61-F675-4602-B3D7-CEC1CD89157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D3C26-0AA8-4379-8F96-BBF2BD535524}" type="datetimeFigureOut">
              <a:rPr lang="zh-TW" altLang="en-US" smtClean="0"/>
              <a:t>2011/12/22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E1B61-F675-4602-B3D7-CEC1CD89157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1.png"/><Relationship Id="rId5" Type="http://schemas.openxmlformats.org/officeDocument/2006/relationships/oleObject" Target="../embeddings/oleObject6.bin"/><Relationship Id="rId4" Type="http://schemas.openxmlformats.org/officeDocument/2006/relationships/image" Target="../media/image30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OPM, CAPM, and MM Theory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Presenter: </a:t>
            </a:r>
            <a:r>
              <a:rPr lang="zh-TW" altLang="en-US" dirty="0" smtClean="0"/>
              <a:t>林崑峯  周立軒  劉亮志</a:t>
            </a:r>
            <a:endParaRPr lang="zh-TW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OPM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Use the BS Formula we derive:</a:t>
            </a:r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en-US" altLang="zh-TW" dirty="0" smtClean="0"/>
              <a:t>And we rewrite</a:t>
            </a:r>
          </a:p>
          <a:p>
            <a:endParaRPr lang="en-US" altLang="zh-TW" dirty="0"/>
          </a:p>
          <a:p>
            <a:endParaRPr lang="en-US" altLang="zh-TW" dirty="0" smtClean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204864"/>
            <a:ext cx="7105035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3861048"/>
            <a:ext cx="7374473" cy="799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向下箭號 5"/>
          <p:cNvSpPr/>
          <p:nvPr/>
        </p:nvSpPr>
        <p:spPr>
          <a:xfrm>
            <a:off x="4211960" y="4869160"/>
            <a:ext cx="360040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9632" y="5229200"/>
            <a:ext cx="6915350" cy="9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OPM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For S, use OPM, we finally derive</a:t>
            </a:r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204864"/>
            <a:ext cx="6903713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365104"/>
            <a:ext cx="8624054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OPM Signs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Use the </a:t>
            </a:r>
            <a:r>
              <a:rPr lang="en-US" altLang="zh-TW" dirty="0" err="1" smtClean="0"/>
              <a:t>Eq</a:t>
            </a:r>
            <a:r>
              <a:rPr lang="en-US" altLang="zh-TW" dirty="0" smtClean="0"/>
              <a:t> 15.46, we can obtain some useful signs</a:t>
            </a:r>
            <a:endParaRPr lang="zh-TW" altLang="en-US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852936"/>
            <a:ext cx="6200764" cy="113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OPM </a:t>
            </a:r>
            <a:r>
              <a:rPr lang="en-US" altLang="zh-TW" dirty="0" err="1" smtClean="0"/>
              <a:t>vs</a:t>
            </a:r>
            <a:r>
              <a:rPr lang="en-US" altLang="zh-TW" dirty="0" smtClean="0"/>
              <a:t> CAPM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Substituting      from into the CAPM, we obtain</a:t>
            </a:r>
          </a:p>
          <a:p>
            <a:endParaRPr lang="en-US" altLang="zh-TW" dirty="0"/>
          </a:p>
          <a:p>
            <a:pPr lvl="1"/>
            <a:r>
              <a:rPr lang="en-US" altLang="zh-TW" dirty="0" smtClean="0"/>
              <a:t>Recall that </a:t>
            </a:r>
          </a:p>
          <a:p>
            <a:pPr lvl="1"/>
            <a:r>
              <a:rPr lang="en-US" altLang="zh-TW" dirty="0" smtClean="0"/>
              <a:t>And since</a:t>
            </a:r>
          </a:p>
          <a:p>
            <a:pPr lvl="1"/>
            <a:endParaRPr lang="en-US" altLang="zh-TW" dirty="0"/>
          </a:p>
          <a:p>
            <a:pPr lvl="1"/>
            <a:r>
              <a:rPr lang="en-US" altLang="zh-TW" dirty="0" smtClean="0"/>
              <a:t>We obtain </a:t>
            </a:r>
            <a:endParaRPr lang="zh-TW" altLang="en-US" dirty="0"/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/>
        </p:nvGraphicFramePr>
        <p:xfrm>
          <a:off x="2915816" y="1628800"/>
          <a:ext cx="495672" cy="483567"/>
        </p:xfrm>
        <a:graphic>
          <a:graphicData uri="http://schemas.openxmlformats.org/presentationml/2006/ole">
            <p:oleObj spid="_x0000_s15362" name="Equation" r:id="rId3" imgW="203040" imgH="228600" progId="Equation.DSMT4">
              <p:embed/>
            </p:oleObj>
          </a:graphicData>
        </a:graphic>
      </p:graphicFrame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9632" y="2132856"/>
            <a:ext cx="7404654" cy="734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5" cstate="print"/>
          <a:srcRect l="2486"/>
          <a:stretch>
            <a:fillRect/>
          </a:stretch>
        </p:blipFill>
        <p:spPr bwMode="auto">
          <a:xfrm>
            <a:off x="2987824" y="2852936"/>
            <a:ext cx="2823950" cy="445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71800" y="3284984"/>
            <a:ext cx="1592160" cy="772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331640" y="4725144"/>
            <a:ext cx="7433660" cy="9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OPM </a:t>
            </a:r>
            <a:r>
              <a:rPr lang="en-US" altLang="zh-TW" dirty="0" err="1" smtClean="0"/>
              <a:t>vs</a:t>
            </a:r>
            <a:r>
              <a:rPr lang="en-US" altLang="zh-TW" dirty="0" smtClean="0"/>
              <a:t> CAPM </a:t>
            </a:r>
            <a:r>
              <a:rPr lang="en-US" altLang="zh-TW" dirty="0" err="1" smtClean="0"/>
              <a:t>vs</a:t>
            </a:r>
            <a:r>
              <a:rPr lang="en-US" altLang="zh-TW" dirty="0" smtClean="0"/>
              <a:t> MM Propositions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If we assume debts are risky and zero bankruptcy cost, the OPM, CAPM, and MM Propositions can be shown to be consistent.</a:t>
            </a:r>
          </a:p>
          <a:p>
            <a:r>
              <a:rPr lang="en-US" altLang="zh-TW" dirty="0" smtClean="0"/>
              <a:t>First, we start from     , the systematic risk of risky debt in a world without taxes, can be expressed as</a:t>
            </a:r>
            <a:endParaRPr lang="zh-TW" altLang="en-US" dirty="0"/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/>
        </p:nvGraphicFramePr>
        <p:xfrm>
          <a:off x="4067944" y="3212976"/>
          <a:ext cx="360040" cy="444624"/>
        </p:xfrm>
        <a:graphic>
          <a:graphicData uri="http://schemas.openxmlformats.org/presentationml/2006/ole">
            <p:oleObj spid="_x0000_s16386" name="Equation" r:id="rId3" imgW="203040" imgH="228600" progId="Equation.DSMT4">
              <p:embed/>
            </p:oleObj>
          </a:graphicData>
        </a:graphic>
      </p:graphicFrame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35696" y="4725144"/>
            <a:ext cx="6805669" cy="916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OPM </a:t>
            </a:r>
            <a:r>
              <a:rPr lang="en-US" altLang="zh-TW" dirty="0" err="1" smtClean="0"/>
              <a:t>vs</a:t>
            </a:r>
            <a:r>
              <a:rPr lang="en-US" altLang="zh-TW" dirty="0" smtClean="0"/>
              <a:t> CAPM </a:t>
            </a:r>
            <a:r>
              <a:rPr lang="en-US" altLang="zh-TW" dirty="0" err="1" smtClean="0"/>
              <a:t>vs</a:t>
            </a:r>
            <a:r>
              <a:rPr lang="en-US" altLang="zh-TW" dirty="0" smtClean="0"/>
              <a:t> MM Propositions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525963"/>
          </a:xfrm>
        </p:spPr>
        <p:txBody>
          <a:bodyPr/>
          <a:lstStyle/>
          <a:p>
            <a:r>
              <a:rPr lang="en-US" altLang="zh-TW" dirty="0" smtClean="0"/>
              <a:t>And recall </a:t>
            </a:r>
            <a:r>
              <a:rPr lang="en-US" altLang="zh-TW" dirty="0" err="1" smtClean="0"/>
              <a:t>Eq</a:t>
            </a:r>
            <a:r>
              <a:rPr lang="en-US" altLang="zh-TW" dirty="0" smtClean="0"/>
              <a:t> 15.44, the firm’s equity can be thought as a call option on firm’s asset</a:t>
            </a:r>
          </a:p>
          <a:p>
            <a:endParaRPr lang="en-US" altLang="zh-TW" dirty="0"/>
          </a:p>
          <a:p>
            <a:pPr lvl="1"/>
            <a:r>
              <a:rPr lang="en-US" altLang="zh-TW" dirty="0" smtClean="0"/>
              <a:t>This two fact imply</a:t>
            </a:r>
          </a:p>
          <a:p>
            <a:pPr lvl="1"/>
            <a:endParaRPr lang="en-US" altLang="zh-TW" dirty="0"/>
          </a:p>
          <a:p>
            <a:pPr lvl="1"/>
            <a:endParaRPr lang="en-US" altLang="zh-TW" dirty="0" smtClean="0"/>
          </a:p>
          <a:p>
            <a:r>
              <a:rPr lang="en-US" altLang="zh-TW" dirty="0" smtClean="0"/>
              <a:t>And we know the required rate of return of risky debt, can be expressed in CAPM form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2132856"/>
            <a:ext cx="135463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3356992"/>
            <a:ext cx="6336704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5589240"/>
            <a:ext cx="7263712" cy="711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OPM </a:t>
            </a:r>
            <a:r>
              <a:rPr lang="en-US" altLang="zh-TW" dirty="0" err="1" smtClean="0"/>
              <a:t>vs</a:t>
            </a:r>
            <a:r>
              <a:rPr lang="en-US" altLang="zh-TW" dirty="0" smtClean="0"/>
              <a:t> CAPM </a:t>
            </a:r>
            <a:r>
              <a:rPr lang="en-US" altLang="zh-TW" dirty="0" err="1" smtClean="0"/>
              <a:t>vs</a:t>
            </a:r>
            <a:r>
              <a:rPr lang="en-US" altLang="zh-TW" dirty="0" smtClean="0"/>
              <a:t> MM Propositions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Substitute the      in </a:t>
            </a:r>
            <a:r>
              <a:rPr lang="en-US" altLang="zh-TW" dirty="0" err="1" smtClean="0"/>
              <a:t>Eq</a:t>
            </a:r>
            <a:r>
              <a:rPr lang="en-US" altLang="zh-TW" dirty="0" smtClean="0"/>
              <a:t> 15.51, we have</a:t>
            </a:r>
          </a:p>
          <a:p>
            <a:endParaRPr lang="en-US" altLang="zh-TW" dirty="0"/>
          </a:p>
          <a:p>
            <a:pPr lvl="1"/>
            <a:r>
              <a:rPr lang="en-US" altLang="zh-TW" dirty="0" smtClean="0"/>
              <a:t>Substitute the       , we obtain</a:t>
            </a:r>
          </a:p>
          <a:p>
            <a:pPr lvl="1"/>
            <a:endParaRPr lang="en-US" altLang="zh-TW" dirty="0"/>
          </a:p>
          <a:p>
            <a:pPr lvl="1"/>
            <a:r>
              <a:rPr lang="en-US" altLang="zh-TW" dirty="0" smtClean="0"/>
              <a:t>Since      = </a:t>
            </a:r>
            <a:r>
              <a:rPr lang="el-GR" altLang="zh-TW" dirty="0" smtClean="0"/>
              <a:t>ρ</a:t>
            </a:r>
            <a:r>
              <a:rPr lang="en-US" altLang="zh-TW" dirty="0" smtClean="0"/>
              <a:t> (See P.575)</a:t>
            </a:r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/>
        </p:nvGraphicFramePr>
        <p:xfrm>
          <a:off x="3275856" y="1628800"/>
          <a:ext cx="432048" cy="486054"/>
        </p:xfrm>
        <a:graphic>
          <a:graphicData uri="http://schemas.openxmlformats.org/presentationml/2006/ole">
            <p:oleObj spid="_x0000_s18434" name="Equation" r:id="rId3" imgW="203040" imgH="228600" progId="Equation.DSMT4">
              <p:embed/>
            </p:oleObj>
          </a:graphicData>
        </a:graphic>
      </p:graphicFrame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23728" y="2132856"/>
            <a:ext cx="394659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物件 5"/>
          <p:cNvGraphicFramePr>
            <a:graphicFrameLocks noChangeAspect="1"/>
          </p:cNvGraphicFramePr>
          <p:nvPr/>
        </p:nvGraphicFramePr>
        <p:xfrm>
          <a:off x="3347864" y="2780928"/>
          <a:ext cx="504056" cy="480053"/>
        </p:xfrm>
        <a:graphic>
          <a:graphicData uri="http://schemas.openxmlformats.org/presentationml/2006/ole">
            <p:oleObj spid="_x0000_s18436" name="Equation" r:id="rId5" imgW="203040" imgH="228600" progId="Equation.DSMT4">
              <p:embed/>
            </p:oleObj>
          </a:graphicData>
        </a:graphic>
      </p:graphicFrame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6" cstate="print"/>
          <a:srcRect l="5559"/>
          <a:stretch>
            <a:fillRect/>
          </a:stretch>
        </p:blipFill>
        <p:spPr bwMode="auto">
          <a:xfrm>
            <a:off x="2195736" y="3212976"/>
            <a:ext cx="2950840" cy="677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物件 7"/>
          <p:cNvGraphicFramePr>
            <a:graphicFrameLocks noChangeAspect="1"/>
          </p:cNvGraphicFramePr>
          <p:nvPr/>
        </p:nvGraphicFramePr>
        <p:xfrm>
          <a:off x="2123728" y="3861048"/>
          <a:ext cx="384043" cy="432048"/>
        </p:xfrm>
        <a:graphic>
          <a:graphicData uri="http://schemas.openxmlformats.org/presentationml/2006/ole">
            <p:oleObj spid="_x0000_s18438" name="Equation" r:id="rId7" imgW="203040" imgH="228600" progId="Equation.DSMT4">
              <p:embed/>
            </p:oleObj>
          </a:graphicData>
        </a:graphic>
      </p:graphicFrame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051720" y="4221088"/>
            <a:ext cx="6098821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矩形 9"/>
          <p:cNvSpPr/>
          <p:nvPr/>
        </p:nvSpPr>
        <p:spPr>
          <a:xfrm>
            <a:off x="3059832" y="4221088"/>
            <a:ext cx="1800200" cy="648072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向下箭號 10"/>
          <p:cNvSpPr/>
          <p:nvPr/>
        </p:nvSpPr>
        <p:spPr>
          <a:xfrm>
            <a:off x="3851920" y="4941168"/>
            <a:ext cx="21602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/>
          <p:cNvSpPr txBox="1"/>
          <p:nvPr/>
        </p:nvSpPr>
        <p:spPr>
          <a:xfrm>
            <a:off x="2051720" y="5373216"/>
            <a:ext cx="446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Risk Premium of a risky bond, </a:t>
            </a:r>
            <a:r>
              <a:rPr lang="el-GR" altLang="zh-TW" sz="2400" dirty="0" smtClean="0"/>
              <a:t>θ</a:t>
            </a:r>
            <a:endParaRPr lang="zh-TW" altLang="en-US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OPM </a:t>
            </a:r>
            <a:r>
              <a:rPr lang="en-US" altLang="zh-TW" dirty="0" err="1" smtClean="0"/>
              <a:t>vs</a:t>
            </a:r>
            <a:r>
              <a:rPr lang="en-US" altLang="zh-TW" dirty="0" smtClean="0"/>
              <a:t> CAPM </a:t>
            </a:r>
            <a:r>
              <a:rPr lang="en-US" altLang="zh-TW" dirty="0" err="1" smtClean="0"/>
              <a:t>vs</a:t>
            </a:r>
            <a:r>
              <a:rPr lang="en-US" altLang="zh-TW" dirty="0" smtClean="0"/>
              <a:t> MM Propositions</a:t>
            </a:r>
            <a:endParaRPr lang="zh-TW" altLang="en-US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772816"/>
            <a:ext cx="7416130" cy="3669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橢圓 4"/>
          <p:cNvSpPr/>
          <p:nvPr/>
        </p:nvSpPr>
        <p:spPr>
          <a:xfrm>
            <a:off x="6588224" y="3140968"/>
            <a:ext cx="360040" cy="432048"/>
          </a:xfrm>
          <a:prstGeom prst="ellipse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5796136" y="242088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6.3%, When D/V = 1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7" name="向下箭號 6"/>
          <p:cNvSpPr/>
          <p:nvPr/>
        </p:nvSpPr>
        <p:spPr>
          <a:xfrm>
            <a:off x="6660232" y="2852936"/>
            <a:ext cx="21602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OPM </a:t>
            </a:r>
            <a:r>
              <a:rPr lang="en-US" altLang="zh-TW" dirty="0" err="1" smtClean="0"/>
              <a:t>vs</a:t>
            </a:r>
            <a:r>
              <a:rPr lang="en-US" altLang="zh-TW" dirty="0" smtClean="0"/>
              <a:t> CAPM </a:t>
            </a:r>
            <a:r>
              <a:rPr lang="en-US" altLang="zh-TW" dirty="0" err="1" smtClean="0"/>
              <a:t>vs</a:t>
            </a:r>
            <a:r>
              <a:rPr lang="en-US" altLang="zh-TW" dirty="0" smtClean="0"/>
              <a:t> MM Propositions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997152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For the WACC, consider the following:</a:t>
            </a:r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 smtClean="0"/>
              <a:t>This result is match the MM Propositions: </a:t>
            </a:r>
          </a:p>
          <a:p>
            <a:pPr lvl="1"/>
            <a:r>
              <a:rPr lang="en-US" altLang="zh-TW" dirty="0" smtClean="0"/>
              <a:t>WACC is irrelevant to changes in the capital structure of the firm, in a world without taxes</a:t>
            </a:r>
          </a:p>
          <a:p>
            <a:pPr lvl="1"/>
            <a:r>
              <a:rPr lang="en-US" altLang="zh-TW" dirty="0" smtClean="0"/>
              <a:t>And we also have</a:t>
            </a:r>
            <a:endParaRPr lang="zh-TW" altLang="en-US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556792"/>
            <a:ext cx="7618753" cy="2630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矩形 4"/>
          <p:cNvSpPr/>
          <p:nvPr/>
        </p:nvSpPr>
        <p:spPr>
          <a:xfrm>
            <a:off x="2051720" y="3789040"/>
            <a:ext cx="504056" cy="3600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5805264"/>
            <a:ext cx="6296363" cy="892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OPM </a:t>
            </a:r>
            <a:r>
              <a:rPr lang="en-US" altLang="zh-TW" dirty="0" err="1" smtClean="0"/>
              <a:t>vs</a:t>
            </a:r>
            <a:r>
              <a:rPr lang="en-US" altLang="zh-TW" dirty="0" smtClean="0"/>
              <a:t> CAPM </a:t>
            </a:r>
            <a:r>
              <a:rPr lang="en-US" altLang="zh-TW" dirty="0" err="1" smtClean="0"/>
              <a:t>vs</a:t>
            </a:r>
            <a:r>
              <a:rPr lang="en-US" altLang="zh-TW" dirty="0" smtClean="0"/>
              <a:t> MM Propositions</a:t>
            </a:r>
            <a:endParaRPr lang="zh-TW" altLang="en-US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412776"/>
            <a:ext cx="7839075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Assumptions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Firm issues </a:t>
            </a:r>
            <a:r>
              <a:rPr lang="en-US" altLang="zh-TW" dirty="0" smtClean="0">
                <a:solidFill>
                  <a:srgbClr val="FF0000"/>
                </a:solidFill>
              </a:rPr>
              <a:t>zero-</a:t>
            </a:r>
            <a:r>
              <a:rPr lang="en-US" altLang="zh-TW" dirty="0" err="1" smtClean="0">
                <a:solidFill>
                  <a:srgbClr val="FF0000"/>
                </a:solidFill>
              </a:rPr>
              <a:t>coupond</a:t>
            </a:r>
            <a:r>
              <a:rPr lang="en-US" altLang="zh-TW" dirty="0" smtClean="0">
                <a:solidFill>
                  <a:srgbClr val="FF0000"/>
                </a:solidFill>
              </a:rPr>
              <a:t> </a:t>
            </a:r>
            <a:r>
              <a:rPr lang="en-US" altLang="zh-TW" dirty="0" smtClean="0"/>
              <a:t>bonds, and </a:t>
            </a:r>
            <a:r>
              <a:rPr lang="en-US" altLang="zh-TW" smtClean="0"/>
              <a:t>prohibit any </a:t>
            </a:r>
            <a:r>
              <a:rPr lang="en-US" altLang="zh-TW" dirty="0" smtClean="0"/>
              <a:t>capital distributions(EX: Dividend) until bond’s maturity “T”</a:t>
            </a:r>
          </a:p>
          <a:p>
            <a:r>
              <a:rPr lang="en-US" altLang="zh-TW" dirty="0" smtClean="0"/>
              <a:t>No </a:t>
            </a:r>
            <a:r>
              <a:rPr lang="en-US" altLang="zh-TW" dirty="0" smtClean="0">
                <a:solidFill>
                  <a:srgbClr val="FF0000"/>
                </a:solidFill>
              </a:rPr>
              <a:t>transaction costs </a:t>
            </a:r>
            <a:r>
              <a:rPr lang="en-US" altLang="zh-TW" dirty="0" smtClean="0"/>
              <a:t>and </a:t>
            </a:r>
            <a:r>
              <a:rPr lang="en-US" altLang="zh-TW" dirty="0" smtClean="0">
                <a:solidFill>
                  <a:srgbClr val="FF0000"/>
                </a:solidFill>
              </a:rPr>
              <a:t>taxes</a:t>
            </a:r>
            <a:r>
              <a:rPr lang="en-US" altLang="zh-TW" dirty="0" smtClean="0"/>
              <a:t>, so the that the value of firm is unaffected by its capital structure</a:t>
            </a:r>
          </a:p>
          <a:p>
            <a:pPr lvl="1"/>
            <a:r>
              <a:rPr lang="en-US" altLang="zh-TW" dirty="0" smtClean="0"/>
              <a:t>MM Proposition I is assumed to be valid</a:t>
            </a:r>
          </a:p>
          <a:p>
            <a:r>
              <a:rPr lang="en-US" altLang="zh-TW" dirty="0" smtClean="0"/>
              <a:t>There is a </a:t>
            </a:r>
            <a:r>
              <a:rPr lang="en-US" altLang="zh-TW" dirty="0" smtClean="0">
                <a:solidFill>
                  <a:srgbClr val="FF0000"/>
                </a:solidFill>
              </a:rPr>
              <a:t>known </a:t>
            </a:r>
            <a:r>
              <a:rPr lang="en-US" altLang="zh-TW" dirty="0" err="1" smtClean="0">
                <a:solidFill>
                  <a:srgbClr val="FF0000"/>
                </a:solidFill>
              </a:rPr>
              <a:t>nonstochastic</a:t>
            </a:r>
            <a:r>
              <a:rPr lang="en-US" altLang="zh-TW" dirty="0" smtClean="0">
                <a:solidFill>
                  <a:srgbClr val="FF0000"/>
                </a:solidFill>
              </a:rPr>
              <a:t> risk-free rate </a:t>
            </a:r>
            <a:r>
              <a:rPr lang="en-US" altLang="zh-TW" dirty="0" smtClean="0"/>
              <a:t>of interest</a:t>
            </a:r>
          </a:p>
          <a:p>
            <a:r>
              <a:rPr lang="en-US" altLang="zh-TW" dirty="0" smtClean="0"/>
              <a:t>There are </a:t>
            </a:r>
            <a:r>
              <a:rPr lang="en-US" altLang="zh-TW" dirty="0" smtClean="0">
                <a:solidFill>
                  <a:srgbClr val="FF0000"/>
                </a:solidFill>
              </a:rPr>
              <a:t>homogeneous expectations </a:t>
            </a:r>
            <a:r>
              <a:rPr lang="en-US" altLang="zh-TW" dirty="0" smtClean="0"/>
              <a:t>about the stochastic process that describes the value of firm’s asset </a:t>
            </a:r>
            <a:endParaRPr lang="zh-TW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The </a:t>
            </a:r>
            <a:r>
              <a:rPr lang="en-US" altLang="zh-TW" dirty="0" err="1" smtClean="0"/>
              <a:t>Separability</a:t>
            </a:r>
            <a:r>
              <a:rPr lang="en-US" altLang="zh-TW" dirty="0" smtClean="0"/>
              <a:t> of Investment and Financial Decisions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The fundamental assumption of MM is that operating cash flows are unaffected by the choice of capital structure </a:t>
            </a:r>
          </a:p>
          <a:p>
            <a:pPr lvl="1"/>
            <a:r>
              <a:rPr lang="en-US" altLang="zh-TW" dirty="0" smtClean="0"/>
              <a:t>But this is challenged in the last decade</a:t>
            </a:r>
          </a:p>
          <a:p>
            <a:pPr lvl="1"/>
            <a:r>
              <a:rPr lang="en-US" altLang="zh-TW" dirty="0" smtClean="0"/>
              <a:t>Debt increase may affect the credit</a:t>
            </a:r>
          </a:p>
          <a:p>
            <a:r>
              <a:rPr lang="en-US" altLang="zh-TW" dirty="0" smtClean="0"/>
              <a:t>The debt capability needs to be consider</a:t>
            </a:r>
          </a:p>
          <a:p>
            <a:pPr lvl="1"/>
            <a:r>
              <a:rPr lang="en-US" altLang="zh-TW" dirty="0" smtClean="0"/>
              <a:t>Different debt capability of projects may cause that we cannot treat investments and financial decisions as they are independent</a:t>
            </a:r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US" altLang="zh-TW" dirty="0" smtClean="0"/>
              <a:t>Merton’s Model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In Robert. C. Merton’s Asset Pricing Model, the  claims of Debt holders and Equity holders can be expressed by the following:</a:t>
            </a:r>
          </a:p>
          <a:p>
            <a:r>
              <a:rPr lang="en-US" altLang="zh-TW" dirty="0" smtClean="0"/>
              <a:t>For Debt Holders:</a:t>
            </a:r>
          </a:p>
          <a:p>
            <a:pPr lvl="1"/>
            <a:endParaRPr lang="en-US" altLang="zh-TW" dirty="0"/>
          </a:p>
          <a:p>
            <a:pPr lvl="1"/>
            <a:r>
              <a:rPr lang="en-US" altLang="zh-TW" dirty="0" smtClean="0"/>
              <a:t>Can be thought as the risk-free zero-</a:t>
            </a:r>
            <a:r>
              <a:rPr lang="en-US" altLang="zh-TW" dirty="0" err="1" smtClean="0"/>
              <a:t>copound</a:t>
            </a:r>
            <a:r>
              <a:rPr lang="en-US" altLang="zh-TW" dirty="0" smtClean="0"/>
              <a:t> bond (F), plus a Put in short position which underlying asset is  firm’s asset (V) and its exercise price is (F) </a:t>
            </a:r>
          </a:p>
          <a:p>
            <a:pPr lvl="1"/>
            <a:r>
              <a:rPr lang="en-US" altLang="zh-TW" dirty="0" smtClean="0"/>
              <a:t>B = F - P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429000"/>
            <a:ext cx="739625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Merton’s Model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rmAutofit lnSpcReduction="10000"/>
          </a:bodyPr>
          <a:lstStyle/>
          <a:p>
            <a:r>
              <a:rPr lang="en-US" altLang="zh-TW" dirty="0" smtClean="0"/>
              <a:t>For Equity Holders:</a:t>
            </a:r>
          </a:p>
          <a:p>
            <a:endParaRPr lang="en-US" altLang="zh-TW" dirty="0" smtClean="0"/>
          </a:p>
          <a:p>
            <a:pPr lvl="1"/>
            <a:r>
              <a:rPr lang="en-US" altLang="zh-TW" dirty="0" smtClean="0"/>
              <a:t>Can be viewed as a Call in long position</a:t>
            </a:r>
            <a:r>
              <a:rPr lang="en-US" altLang="zh-TW" dirty="0" smtClean="0"/>
              <a:t> which underlying asset is  firm’s asset (V) and its exercise price is (F)</a:t>
            </a:r>
          </a:p>
          <a:p>
            <a:pPr lvl="1"/>
            <a:r>
              <a:rPr lang="en-US" altLang="zh-TW" dirty="0" smtClean="0"/>
              <a:t>S = C </a:t>
            </a:r>
          </a:p>
          <a:p>
            <a:r>
              <a:rPr lang="en-US" altLang="zh-TW" dirty="0" smtClean="0"/>
              <a:t>Accounting Equation:</a:t>
            </a:r>
          </a:p>
          <a:p>
            <a:pPr lvl="1"/>
            <a:r>
              <a:rPr lang="en-US" altLang="zh-TW" dirty="0" smtClean="0"/>
              <a:t>Asset = Debt + Equity </a:t>
            </a:r>
          </a:p>
          <a:p>
            <a:pPr lvl="1"/>
            <a:r>
              <a:rPr lang="en-US" altLang="zh-TW" dirty="0" smtClean="0"/>
              <a:t>V = (F - P) + C</a:t>
            </a:r>
          </a:p>
          <a:p>
            <a:pPr lvl="1"/>
            <a:r>
              <a:rPr lang="en-US" altLang="zh-TW" dirty="0" smtClean="0"/>
              <a:t>V + P = F + C</a:t>
            </a:r>
          </a:p>
          <a:p>
            <a:pPr lvl="1"/>
            <a:endParaRPr lang="zh-TW" alt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988840"/>
            <a:ext cx="48387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I-CAPM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 smtClean="0"/>
              <a:t>Because the OPM need continuous trading, but traditional CAPM is a one-period model. So we need I-CAPM as a connection between two models </a:t>
            </a:r>
            <a:endParaRPr lang="zh-TW" alt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340768"/>
            <a:ext cx="8673577" cy="2825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B-S Call PDE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Black and </a:t>
            </a:r>
            <a:r>
              <a:rPr lang="en-US" altLang="zh-TW" dirty="0" err="1" smtClean="0"/>
              <a:t>Scholes</a:t>
            </a:r>
            <a:r>
              <a:rPr lang="en-US" altLang="zh-TW" dirty="0" smtClean="0"/>
              <a:t> first derived the closed form solution for European Call’s value.</a:t>
            </a:r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en-US" altLang="zh-TW" dirty="0" smtClean="0"/>
              <a:t>If we divide Eq. 15.38 by S, and take limit on </a:t>
            </a:r>
            <a:r>
              <a:rPr lang="en-US" altLang="zh-TW" dirty="0" err="1" smtClean="0"/>
              <a:t>dt</a:t>
            </a:r>
            <a:r>
              <a:rPr lang="en-US" altLang="zh-TW" dirty="0" smtClean="0"/>
              <a:t>, we have: </a:t>
            </a:r>
            <a:endParaRPr lang="zh-TW" alt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780928"/>
            <a:ext cx="7305701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5013176"/>
            <a:ext cx="7460029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Symbol change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We recognize </a:t>
            </a:r>
            <a:r>
              <a:rPr lang="en-US" altLang="zh-TW" dirty="0" err="1" smtClean="0"/>
              <a:t>dS</a:t>
            </a:r>
            <a:r>
              <a:rPr lang="en-US" altLang="zh-TW" dirty="0" smtClean="0"/>
              <a:t>/S as the rate of return on common stock ,      . And </a:t>
            </a:r>
            <a:r>
              <a:rPr lang="en-US" altLang="zh-TW" dirty="0" err="1" smtClean="0"/>
              <a:t>dV</a:t>
            </a:r>
            <a:r>
              <a:rPr lang="en-US" altLang="zh-TW" dirty="0" smtClean="0"/>
              <a:t>/V as the rate of return on firm’s asset,       . We have:</a:t>
            </a:r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en-US" altLang="zh-TW" dirty="0" smtClean="0"/>
              <a:t>And we know </a:t>
            </a:r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3635896" y="2132856"/>
          <a:ext cx="360041" cy="576064"/>
        </p:xfrm>
        <a:graphic>
          <a:graphicData uri="http://schemas.openxmlformats.org/presentationml/2006/ole">
            <p:oleObj spid="_x0000_s9219" name="Equation" r:id="rId3" imgW="139680" imgH="228600" progId="Equation.DSMT4">
              <p:embed/>
            </p:oleObj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/>
        </p:nvGraphicFramePr>
        <p:xfrm>
          <a:off x="4716016" y="2564904"/>
          <a:ext cx="504055" cy="588063"/>
        </p:xfrm>
        <a:graphic>
          <a:graphicData uri="http://schemas.openxmlformats.org/presentationml/2006/ole">
            <p:oleObj spid="_x0000_s9220" name="Equation" r:id="rId4" imgW="152280" imgH="228600" progId="Equation.DSMT4">
              <p:embed/>
            </p:oleObj>
          </a:graphicData>
        </a:graphic>
      </p:graphicFrame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79712" y="3284984"/>
            <a:ext cx="6792754" cy="101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31640" y="5013176"/>
            <a:ext cx="7625908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Symbol change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Use </a:t>
            </a:r>
            <a:r>
              <a:rPr lang="en-US" altLang="zh-TW" dirty="0" err="1" smtClean="0"/>
              <a:t>Eq</a:t>
            </a:r>
            <a:r>
              <a:rPr lang="en-US" altLang="zh-TW" dirty="0" smtClean="0"/>
              <a:t> 15.40 and 15.41, we can rewrite the instantaneous covariance as</a:t>
            </a:r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en-US" altLang="zh-TW" dirty="0" smtClean="0"/>
              <a:t>For S, we use BS-Formula OPM to derive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780928"/>
            <a:ext cx="7374473" cy="799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BS Model (OPM)</a:t>
            </a:r>
            <a:endParaRPr lang="zh-TW" alt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268760"/>
            <a:ext cx="8784976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798</TotalTime>
  <Words>649</Words>
  <Application>Microsoft Office PowerPoint</Application>
  <PresentationFormat>如螢幕大小 (4:3)</PresentationFormat>
  <Paragraphs>101</Paragraphs>
  <Slides>20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2" baseType="lpstr">
      <vt:lpstr>Office 佈景主題</vt:lpstr>
      <vt:lpstr>MathType 6.0 Equation</vt:lpstr>
      <vt:lpstr>OPM, CAPM, and MM Theory</vt:lpstr>
      <vt:lpstr>Assumptions </vt:lpstr>
      <vt:lpstr>Merton’s Model</vt:lpstr>
      <vt:lpstr>Merton’s Model</vt:lpstr>
      <vt:lpstr>I-CAPM </vt:lpstr>
      <vt:lpstr>B-S Call PDE</vt:lpstr>
      <vt:lpstr>Symbol change</vt:lpstr>
      <vt:lpstr>Symbol change</vt:lpstr>
      <vt:lpstr>BS Model (OPM)</vt:lpstr>
      <vt:lpstr>OPM </vt:lpstr>
      <vt:lpstr>OPM</vt:lpstr>
      <vt:lpstr>OPM Signs</vt:lpstr>
      <vt:lpstr>OPM vs CAPM</vt:lpstr>
      <vt:lpstr>OPM vs CAPM vs MM Propositions</vt:lpstr>
      <vt:lpstr>OPM vs CAPM vs MM Propositions</vt:lpstr>
      <vt:lpstr>OPM vs CAPM vs MM Propositions</vt:lpstr>
      <vt:lpstr>OPM vs CAPM vs MM Propositions</vt:lpstr>
      <vt:lpstr>OPM vs CAPM vs MM Propositions</vt:lpstr>
      <vt:lpstr>OPM vs CAPM vs MM Propositions</vt:lpstr>
      <vt:lpstr>The Separability of Investment and Financial Decisions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OPM, CAPM, and MM Theory</dc:title>
  <dc:creator>vic</dc:creator>
  <cp:lastModifiedBy>vic</cp:lastModifiedBy>
  <cp:revision>10</cp:revision>
  <dcterms:created xsi:type="dcterms:W3CDTF">2011-12-22T11:26:55Z</dcterms:created>
  <dcterms:modified xsi:type="dcterms:W3CDTF">2011-12-23T00:45:50Z</dcterms:modified>
</cp:coreProperties>
</file>